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88163" cy="95535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479338"/>
          </a:xfrm>
          <a:prstGeom prst="rect">
            <a:avLst/>
          </a:prstGeom>
        </p:spPr>
        <p:txBody>
          <a:bodyPr vert="horz" lIns="93945" tIns="46973" rIns="93945" bIns="4697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479338"/>
          </a:xfrm>
          <a:prstGeom prst="rect">
            <a:avLst/>
          </a:prstGeom>
        </p:spPr>
        <p:txBody>
          <a:bodyPr vert="horz" lIns="93945" tIns="46973" rIns="93945" bIns="46973" rtlCol="0"/>
          <a:lstStyle>
            <a:lvl1pPr algn="r">
              <a:defRPr sz="1200"/>
            </a:lvl1pPr>
          </a:lstStyle>
          <a:p>
            <a:fld id="{7EA9C6E8-BF56-4D9E-8249-887189C4540B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074239"/>
            <a:ext cx="2984871" cy="479337"/>
          </a:xfrm>
          <a:prstGeom prst="rect">
            <a:avLst/>
          </a:prstGeom>
        </p:spPr>
        <p:txBody>
          <a:bodyPr vert="horz" lIns="93945" tIns="46973" rIns="93945" bIns="4697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074239"/>
            <a:ext cx="2984871" cy="479337"/>
          </a:xfrm>
          <a:prstGeom prst="rect">
            <a:avLst/>
          </a:prstGeom>
        </p:spPr>
        <p:txBody>
          <a:bodyPr vert="horz" lIns="93945" tIns="46973" rIns="93945" bIns="46973" rtlCol="0" anchor="b"/>
          <a:lstStyle>
            <a:lvl1pPr algn="r">
              <a:defRPr sz="1200"/>
            </a:lvl1pPr>
          </a:lstStyle>
          <a:p>
            <a:fld id="{B3B4B31A-DE2C-4A27-BFF2-0ADDB570EE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7624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479338"/>
          </a:xfrm>
          <a:prstGeom prst="rect">
            <a:avLst/>
          </a:prstGeom>
        </p:spPr>
        <p:txBody>
          <a:bodyPr vert="horz" lIns="93945" tIns="46973" rIns="93945" bIns="4697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479338"/>
          </a:xfrm>
          <a:prstGeom prst="rect">
            <a:avLst/>
          </a:prstGeom>
        </p:spPr>
        <p:txBody>
          <a:bodyPr vert="horz" lIns="93945" tIns="46973" rIns="93945" bIns="46973" rtlCol="0"/>
          <a:lstStyle>
            <a:lvl1pPr algn="r">
              <a:defRPr sz="1200"/>
            </a:lvl1pPr>
          </a:lstStyle>
          <a:p>
            <a:fld id="{E27B8123-B7BF-4A7A-A369-3448284D66CC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579438" y="1193800"/>
            <a:ext cx="5729287" cy="3224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45" tIns="46973" rIns="93945" bIns="4697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597658"/>
            <a:ext cx="5510530" cy="3761720"/>
          </a:xfrm>
          <a:prstGeom prst="rect">
            <a:avLst/>
          </a:prstGeom>
        </p:spPr>
        <p:txBody>
          <a:bodyPr vert="horz" lIns="93945" tIns="46973" rIns="93945" bIns="46973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074239"/>
            <a:ext cx="2984871" cy="479337"/>
          </a:xfrm>
          <a:prstGeom prst="rect">
            <a:avLst/>
          </a:prstGeom>
        </p:spPr>
        <p:txBody>
          <a:bodyPr vert="horz" lIns="93945" tIns="46973" rIns="93945" bIns="4697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074239"/>
            <a:ext cx="2984871" cy="479337"/>
          </a:xfrm>
          <a:prstGeom prst="rect">
            <a:avLst/>
          </a:prstGeom>
        </p:spPr>
        <p:txBody>
          <a:bodyPr vert="horz" lIns="93945" tIns="46973" rIns="93945" bIns="46973" rtlCol="0" anchor="b"/>
          <a:lstStyle>
            <a:lvl1pPr algn="r">
              <a:defRPr sz="1200"/>
            </a:lvl1pPr>
          </a:lstStyle>
          <a:p>
            <a:fld id="{ECF6F3F9-8BFC-4663-9ED0-9FB847AE48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7009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6F3F9-8BFC-4663-9ED0-9FB847AE487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28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C520-1204-447A-B417-C21CF325921D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84BF-3DD3-4A34-B3E3-F1FBD9F46C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271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C520-1204-447A-B417-C21CF325921D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84BF-3DD3-4A34-B3E3-F1FBD9F46C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66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C520-1204-447A-B417-C21CF325921D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84BF-3DD3-4A34-B3E3-F1FBD9F46C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81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C520-1204-447A-B417-C21CF325921D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84BF-3DD3-4A34-B3E3-F1FBD9F46C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36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C520-1204-447A-B417-C21CF325921D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84BF-3DD3-4A34-B3E3-F1FBD9F46C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275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C520-1204-447A-B417-C21CF325921D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84BF-3DD3-4A34-B3E3-F1FBD9F46C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57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C520-1204-447A-B417-C21CF325921D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84BF-3DD3-4A34-B3E3-F1FBD9F46C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726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C520-1204-447A-B417-C21CF325921D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84BF-3DD3-4A34-B3E3-F1FBD9F46C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047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C520-1204-447A-B417-C21CF325921D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84BF-3DD3-4A34-B3E3-F1FBD9F46C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42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C520-1204-447A-B417-C21CF325921D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84BF-3DD3-4A34-B3E3-F1FBD9F46C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643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C520-1204-447A-B417-C21CF325921D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84BF-3DD3-4A34-B3E3-F1FBD9F46C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204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C520-1204-447A-B417-C21CF325921D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A84BF-3DD3-4A34-B3E3-F1FBD9F46C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286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IRB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編號：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研究主題：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報告者：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報告日期：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087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研究目的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89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研究方法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348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納入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排除條件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230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收案現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3682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受試者同意書簽署版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930551"/>
              </p:ext>
            </p:extLst>
          </p:nvPr>
        </p:nvGraphicFramePr>
        <p:xfrm>
          <a:off x="1061330" y="1549659"/>
          <a:ext cx="8128000" cy="4150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zh-TW" altLang="en-US" dirty="0" smtClean="0"/>
                        <a:t>階段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新案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變更 </a:t>
                      </a:r>
                      <a:r>
                        <a:rPr lang="en-US" altLang="zh-TW" dirty="0" smtClean="0"/>
                        <a:t>1</a:t>
                      </a:r>
                    </a:p>
                    <a:p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是否須重新簽署</a:t>
                      </a:r>
                      <a:r>
                        <a:rPr lang="en-US" altLang="zh-TW" dirty="0" smtClean="0"/>
                        <a:t>ICF</a:t>
                      </a:r>
                      <a:r>
                        <a:rPr lang="zh-TW" altLang="en-US" dirty="0" smtClean="0"/>
                        <a:t> </a:t>
                      </a:r>
                      <a:r>
                        <a:rPr lang="zh-TW" altLang="en-US" dirty="0" smtClean="0">
                          <a:latin typeface="Gulim" panose="020B0600000101010101" pitchFamily="34" charset="-127"/>
                          <a:ea typeface="Gulim" panose="020B0600000101010101" pitchFamily="34" charset="-127"/>
                        </a:rPr>
                        <a:t>□是 □否</a:t>
                      </a:r>
                      <a:r>
                        <a:rPr lang="en-US" altLang="zh-TW" dirty="0" smtClean="0">
                          <a:latin typeface="Gulim" panose="020B0600000101010101" pitchFamily="34" charset="-127"/>
                          <a:ea typeface="Gulim" panose="020B0600000101010101" pitchFamily="34" charset="-127"/>
                        </a:rPr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變更 </a:t>
                      </a:r>
                      <a:r>
                        <a:rPr lang="en-US" altLang="zh-TW" dirty="0" smtClean="0"/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是否須重新簽署</a:t>
                      </a:r>
                      <a:r>
                        <a:rPr lang="en-US" altLang="zh-TW" dirty="0" smtClean="0"/>
                        <a:t>ICF</a:t>
                      </a:r>
                      <a:r>
                        <a:rPr lang="zh-TW" altLang="en-US" dirty="0" smtClean="0"/>
                        <a:t> </a:t>
                      </a:r>
                      <a:r>
                        <a:rPr lang="zh-TW" altLang="en-US" dirty="0" smtClean="0">
                          <a:latin typeface="Gulim" panose="020B0600000101010101" pitchFamily="34" charset="-127"/>
                          <a:ea typeface="Gulim" panose="020B0600000101010101" pitchFamily="34" charset="-127"/>
                        </a:rPr>
                        <a:t>□是 □否</a:t>
                      </a:r>
                      <a:r>
                        <a:rPr lang="en-US" altLang="zh-TW" dirty="0" smtClean="0">
                          <a:latin typeface="Gulim" panose="020B0600000101010101" pitchFamily="34" charset="-127"/>
                          <a:ea typeface="Gulim" panose="020B0600000101010101" pitchFamily="34" charset="-127"/>
                        </a:rPr>
                        <a:t>)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ICF</a:t>
                      </a:r>
                      <a:r>
                        <a:rPr lang="en-US" altLang="zh-TW" baseline="0" dirty="0" smtClean="0"/>
                        <a:t>  v1</a:t>
                      </a:r>
                    </a:p>
                    <a:p>
                      <a:r>
                        <a:rPr lang="en-US" altLang="zh-TW" baseline="0" dirty="0" smtClean="0"/>
                        <a:t>(2016 Dec 15)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ICF v2</a:t>
                      </a:r>
                    </a:p>
                    <a:p>
                      <a:r>
                        <a:rPr lang="en-US" altLang="zh-TW" dirty="0" smtClean="0"/>
                        <a:t>(2017 Apr 20)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ICF v3</a:t>
                      </a:r>
                    </a:p>
                    <a:p>
                      <a:r>
                        <a:rPr lang="en-US" altLang="zh-TW" dirty="0" smtClean="0"/>
                        <a:t>(2017 Jul 05)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Approved</a:t>
                      </a:r>
                      <a:r>
                        <a:rPr lang="en-US" altLang="zh-TW" baseline="0" dirty="0" smtClean="0"/>
                        <a:t> by IRB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2017</a:t>
                      </a:r>
                      <a:r>
                        <a:rPr lang="en-US" altLang="zh-TW" baseline="0" dirty="0" smtClean="0"/>
                        <a:t> Jan 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2017 May</a:t>
                      </a:r>
                      <a:r>
                        <a:rPr lang="en-US" altLang="zh-TW" baseline="0" dirty="0" smtClean="0"/>
                        <a:t> 04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2017</a:t>
                      </a:r>
                      <a:r>
                        <a:rPr lang="en-US" altLang="zh-TW" baseline="0" dirty="0" smtClean="0"/>
                        <a:t> Jul 07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Approved by TFDA</a:t>
                      </a:r>
                      <a:endParaRPr lang="zh-TW" alt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2017 Feb</a:t>
                      </a:r>
                      <a:r>
                        <a:rPr lang="en-US" altLang="zh-TW" baseline="0" dirty="0" smtClean="0"/>
                        <a:t> 05</a:t>
                      </a:r>
                      <a:endParaRPr lang="zh-TW" alt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2017 Jun 01</a:t>
                      </a:r>
                      <a:endParaRPr lang="zh-TW" alt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2017 Aug 03</a:t>
                      </a:r>
                      <a:endParaRPr lang="zh-TW" alt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Subject no 1</a:t>
                      </a:r>
                      <a:endParaRPr lang="zh-TW" alt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2017 Feb 15</a:t>
                      </a:r>
                      <a:endParaRPr lang="zh-TW" alt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2017 Jun 20</a:t>
                      </a:r>
                      <a:endParaRPr lang="zh-TW" alt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2017 Aug 05</a:t>
                      </a:r>
                      <a:endParaRPr lang="zh-TW" alt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Subject</a:t>
                      </a:r>
                      <a:r>
                        <a:rPr lang="en-US" altLang="zh-TW" baseline="0" dirty="0" smtClean="0"/>
                        <a:t> no 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2017 Apr 03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2017</a:t>
                      </a:r>
                      <a:r>
                        <a:rPr lang="en-US" altLang="zh-TW" baseline="0" dirty="0" smtClean="0"/>
                        <a:t> Jul 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2017 Aug 07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84BF-3DD3-4A34-B3E3-F1FBD9F46C1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03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AE/SAE/UP/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不遵從事件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4581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135</Words>
  <Application>Microsoft Office PowerPoint</Application>
  <PresentationFormat>寬螢幕</PresentationFormat>
  <Paragraphs>42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Gulim</vt:lpstr>
      <vt:lpstr>微軟正黑體</vt:lpstr>
      <vt:lpstr>新細明體</vt:lpstr>
      <vt:lpstr>Arial</vt:lpstr>
      <vt:lpstr>Calibri</vt:lpstr>
      <vt:lpstr>Calibri Light</vt:lpstr>
      <vt:lpstr>Office 佈景主題</vt:lpstr>
      <vt:lpstr>IRB編號： 研究主題：</vt:lpstr>
      <vt:lpstr>研究目的</vt:lpstr>
      <vt:lpstr>研究方法</vt:lpstr>
      <vt:lpstr>納入/排除條件</vt:lpstr>
      <vt:lpstr>收案現況</vt:lpstr>
      <vt:lpstr>受試者同意書簽署版本</vt:lpstr>
      <vt:lpstr>AE/SAE/UP/不遵從事件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IRB編號： 研究主題：</dc:title>
  <dc:creator>user</dc:creator>
  <cp:lastModifiedBy>user</cp:lastModifiedBy>
  <cp:revision>6</cp:revision>
  <cp:lastPrinted>2017-08-07T05:34:43Z</cp:lastPrinted>
  <dcterms:created xsi:type="dcterms:W3CDTF">2017-08-07T02:59:46Z</dcterms:created>
  <dcterms:modified xsi:type="dcterms:W3CDTF">2017-08-07T07:21:35Z</dcterms:modified>
</cp:coreProperties>
</file>